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sldIdLst>
    <p:sldId id="257" r:id="rId2"/>
    <p:sldId id="258" r:id="rId3"/>
    <p:sldId id="259" r:id="rId4"/>
    <p:sldId id="260" r:id="rId5"/>
    <p:sldId id="261" r:id="rId6"/>
    <p:sldId id="262" r:id="rId7"/>
    <p:sldId id="263"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a:srgbClr val="FF66CC"/>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7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184DA70-C731-4C70-880D-CCD4705E623C}" type="datetime1">
              <a:rPr lang="en-US" smtClean="0"/>
              <a:t>2/13/2021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2058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0898784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48610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9125486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209552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2/13/2021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390530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2/13/2021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36725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145039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7498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73504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669AF7-7BEB-44E4-9852-375E34362B5B}" type="datetime1">
              <a:rPr lang="en-US" smtClean="0"/>
              <a:t>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5459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3970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2/13/2021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61160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2/13/2021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97657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2/13/2021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3256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5923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2/13/2021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15533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2D6E202-B606-4609-B914-27C9371A1F6D}" type="datetime1">
              <a:rPr lang="en-US" smtClean="0"/>
              <a:t>2/13/2021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921912109"/>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6228080" y="4672739"/>
            <a:ext cx="5331020" cy="1021498"/>
          </a:xfrm>
        </p:spPr>
        <p:txBody>
          <a:bodyPr>
            <a:normAutofit/>
          </a:bodyPr>
          <a:lstStyle/>
          <a:p>
            <a:r>
              <a:rPr lang="en-US" sz="2400" dirty="0">
                <a:solidFill>
                  <a:schemeClr val="bg1"/>
                </a:solidFill>
                <a:latin typeface="Georgia" panose="02040502050405020303" pitchFamily="18" charset="0"/>
              </a:rPr>
              <a:t>By Yan </a:t>
            </a:r>
            <a:r>
              <a:rPr lang="en-US" sz="2400" dirty="0" err="1">
                <a:solidFill>
                  <a:schemeClr val="bg1"/>
                </a:solidFill>
                <a:latin typeface="Georgia" panose="02040502050405020303" pitchFamily="18" charset="0"/>
              </a:rPr>
              <a:t>jia</a:t>
            </a:r>
            <a:endParaRPr lang="en-US" sz="2400" dirty="0">
              <a:solidFill>
                <a:schemeClr val="bg1"/>
              </a:solidFill>
              <a:latin typeface="Georgia" panose="02040502050405020303" pitchFamily="18" charset="0"/>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5505451" cy="6857999"/>
          </a:xfrm>
          <a:prstGeom prst="rect">
            <a:avLst/>
          </a:prstGeom>
        </p:spPr>
      </p:pic>
      <p:sp>
        <p:nvSpPr>
          <p:cNvPr id="4" name="TextBox 3">
            <a:extLst>
              <a:ext uri="{FF2B5EF4-FFF2-40B4-BE49-F238E27FC236}">
                <a16:creationId xmlns:a16="http://schemas.microsoft.com/office/drawing/2014/main" id="{4B09085E-32F7-4796-B182-C50006FEEEE4}"/>
              </a:ext>
            </a:extLst>
          </p:cNvPr>
          <p:cNvSpPr txBox="1"/>
          <p:nvPr/>
        </p:nvSpPr>
        <p:spPr>
          <a:xfrm>
            <a:off x="6360160" y="1471613"/>
            <a:ext cx="5198939" cy="1938992"/>
          </a:xfrm>
          <a:prstGeom prst="rect">
            <a:avLst/>
          </a:prstGeom>
          <a:noFill/>
        </p:spPr>
        <p:txBody>
          <a:bodyPr wrap="square" rtlCol="0">
            <a:spAutoFit/>
          </a:bodyPr>
          <a:lstStyle/>
          <a:p>
            <a:r>
              <a:rPr lang="en-US" sz="4000" dirty="0">
                <a:solidFill>
                  <a:srgbClr val="0070C0"/>
                </a:solidFill>
                <a:latin typeface="Georgia" panose="02040502050405020303" pitchFamily="18" charset="0"/>
              </a:rPr>
              <a:t>Clustering of Taipei neighborhoods for new visitors</a:t>
            </a:r>
            <a:endParaRPr lang="sv-SE" sz="4000" dirty="0"/>
          </a:p>
        </p:txBody>
      </p:sp>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3D61F-E9A5-435B-9726-823872E4D84A}"/>
              </a:ext>
            </a:extLst>
          </p:cNvPr>
          <p:cNvSpPr>
            <a:spLocks noGrp="1"/>
          </p:cNvSpPr>
          <p:nvPr>
            <p:ph type="title"/>
          </p:nvPr>
        </p:nvSpPr>
        <p:spPr>
          <a:xfrm>
            <a:off x="1097280" y="458053"/>
            <a:ext cx="10058400" cy="913547"/>
          </a:xfrm>
        </p:spPr>
        <p:txBody>
          <a:bodyPr>
            <a:normAutofit/>
          </a:bodyPr>
          <a:lstStyle/>
          <a:p>
            <a:r>
              <a:rPr lang="sv-SE" sz="4000" dirty="0">
                <a:solidFill>
                  <a:srgbClr val="0070C0"/>
                </a:solidFill>
                <a:effectLst>
                  <a:outerShdw blurRad="50800" dist="38100" algn="l" rotWithShape="0">
                    <a:srgbClr val="0070C0">
                      <a:alpha val="40000"/>
                    </a:srgbClr>
                  </a:outerShdw>
                </a:effectLst>
                <a:latin typeface="Georgia" panose="02040502050405020303" pitchFamily="18" charset="0"/>
              </a:rPr>
              <a:t>Background/Business problem</a:t>
            </a:r>
          </a:p>
        </p:txBody>
      </p:sp>
      <p:sp>
        <p:nvSpPr>
          <p:cNvPr id="6" name="TextBox 5">
            <a:extLst>
              <a:ext uri="{FF2B5EF4-FFF2-40B4-BE49-F238E27FC236}">
                <a16:creationId xmlns:a16="http://schemas.microsoft.com/office/drawing/2014/main" id="{329D6C76-6E93-41DC-94E0-798F6981A2CF}"/>
              </a:ext>
            </a:extLst>
          </p:cNvPr>
          <p:cNvSpPr txBox="1"/>
          <p:nvPr/>
        </p:nvSpPr>
        <p:spPr>
          <a:xfrm>
            <a:off x="1238250" y="2009775"/>
            <a:ext cx="9917430" cy="37813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solidFill>
                <a:latin typeface="Georgia" panose="02040502050405020303" pitchFamily="18" charset="0"/>
              </a:rPr>
              <a:t>Taipei, the political, economic, educational and cultural center of Taiwan, attracts millions of visitors each year, making it the 15th most visited city globally, and the most of any city in the Chinese-speaking world</a:t>
            </a:r>
          </a:p>
          <a:p>
            <a:pPr marL="285750" indent="-285750">
              <a:lnSpc>
                <a:spcPct val="150000"/>
              </a:lnSpc>
              <a:buFont typeface="Arial" panose="020B0604020202020204" pitchFamily="34" charset="0"/>
              <a:buChar char="•"/>
            </a:pPr>
            <a:r>
              <a:rPr lang="en-US" dirty="0">
                <a:solidFill>
                  <a:schemeClr val="bg1"/>
                </a:solidFill>
                <a:latin typeface="Georgia" panose="02040502050405020303" pitchFamily="18" charset="0"/>
              </a:rPr>
              <a:t>Large amount of available travel information and recommendations are overwhelming, but it is not easy for new visitors make quick decisions on where to stay for their first visits.</a:t>
            </a:r>
          </a:p>
          <a:p>
            <a:pPr marL="285750" indent="-285750">
              <a:lnSpc>
                <a:spcPct val="150000"/>
              </a:lnSpc>
              <a:buFont typeface="Arial" panose="020B0604020202020204" pitchFamily="34" charset="0"/>
              <a:buChar char="•"/>
            </a:pPr>
            <a:r>
              <a:rPr lang="en-US" dirty="0">
                <a:solidFill>
                  <a:schemeClr val="bg1"/>
                </a:solidFill>
                <a:latin typeface="Georgia" panose="02040502050405020303" pitchFamily="18" charset="0"/>
              </a:rPr>
              <a:t>Taipei’s different neighborhoods might better cater for different visitors based on their personal preferences and purpose for their visits</a:t>
            </a:r>
          </a:p>
          <a:p>
            <a:pPr marL="285750" indent="-285750">
              <a:lnSpc>
                <a:spcPct val="150000"/>
              </a:lnSpc>
              <a:buFont typeface="Arial" panose="020B0604020202020204" pitchFamily="34" charset="0"/>
              <a:buChar char="•"/>
            </a:pPr>
            <a:r>
              <a:rPr lang="en-US" dirty="0">
                <a:solidFill>
                  <a:schemeClr val="bg1"/>
                </a:solidFill>
                <a:latin typeface="Georgia" panose="02040502050405020303" pitchFamily="18" charset="0"/>
              </a:rPr>
              <a:t>A clustering of Taipei’s neighborhoods can provide new visitors with valuable and quick insights to facilitate their decision-making</a:t>
            </a:r>
            <a:endParaRPr lang="sv-SE" dirty="0">
              <a:solidFill>
                <a:schemeClr val="bg1"/>
              </a:solidFill>
              <a:latin typeface="Georgia" panose="02040502050405020303" pitchFamily="18" charset="0"/>
            </a:endParaRPr>
          </a:p>
        </p:txBody>
      </p:sp>
    </p:spTree>
    <p:extLst>
      <p:ext uri="{BB962C8B-B14F-4D97-AF65-F5344CB8AC3E}">
        <p14:creationId xmlns:p14="http://schemas.microsoft.com/office/powerpoint/2010/main" val="2440308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9CF71-6F29-4BB5-A692-A445A99065CF}"/>
              </a:ext>
            </a:extLst>
          </p:cNvPr>
          <p:cNvSpPr>
            <a:spLocks noGrp="1"/>
          </p:cNvSpPr>
          <p:nvPr>
            <p:ph type="title"/>
          </p:nvPr>
        </p:nvSpPr>
        <p:spPr/>
        <p:txBody>
          <a:bodyPr>
            <a:normAutofit/>
          </a:bodyPr>
          <a:lstStyle/>
          <a:p>
            <a:r>
              <a:rPr lang="sv-SE" sz="3200" dirty="0">
                <a:solidFill>
                  <a:srgbClr val="0070C0"/>
                </a:solidFill>
                <a:effectLst>
                  <a:outerShdw blurRad="50800" dist="38100" algn="l" rotWithShape="0">
                    <a:prstClr val="black">
                      <a:alpha val="40000"/>
                    </a:prstClr>
                  </a:outerShdw>
                </a:effectLst>
                <a:latin typeface="Georgia" panose="02040502050405020303" pitchFamily="18" charset="0"/>
              </a:rPr>
              <a:t>Data sources</a:t>
            </a:r>
          </a:p>
        </p:txBody>
      </p:sp>
      <p:sp>
        <p:nvSpPr>
          <p:cNvPr id="3" name="Content Placeholder 2">
            <a:extLst>
              <a:ext uri="{FF2B5EF4-FFF2-40B4-BE49-F238E27FC236}">
                <a16:creationId xmlns:a16="http://schemas.microsoft.com/office/drawing/2014/main" id="{A963780B-9226-47EC-AB21-22AA8FDBC02B}"/>
              </a:ext>
            </a:extLst>
          </p:cNvPr>
          <p:cNvSpPr>
            <a:spLocks noGrp="1"/>
          </p:cNvSpPr>
          <p:nvPr>
            <p:ph idx="1"/>
          </p:nvPr>
        </p:nvSpPr>
        <p:spPr/>
        <p:txBody>
          <a:bodyPr>
            <a:normAutofit fontScale="92500" lnSpcReduction="10000"/>
          </a:bodyPr>
          <a:lstStyle/>
          <a:p>
            <a:endParaRPr lang="en-US" dirty="0">
              <a:solidFill>
                <a:schemeClr val="bg1"/>
              </a:solidFill>
              <a:latin typeface="Georgia" panose="02040502050405020303" pitchFamily="18" charset="0"/>
            </a:endParaRPr>
          </a:p>
          <a:p>
            <a:r>
              <a:rPr lang="en-US" dirty="0">
                <a:solidFill>
                  <a:schemeClr val="bg1"/>
                </a:solidFill>
                <a:latin typeface="Georgia" panose="02040502050405020303" pitchFamily="18" charset="0"/>
              </a:rPr>
              <a:t>List of the administrative districts of Taipei City with postal codes – scraped from Wikipedia. </a:t>
            </a:r>
          </a:p>
          <a:p>
            <a:pPr marL="0" indent="0">
              <a:buNone/>
            </a:pPr>
            <a:endParaRPr lang="en-US" dirty="0">
              <a:solidFill>
                <a:schemeClr val="bg1"/>
              </a:solidFill>
              <a:latin typeface="Georgia" panose="02040502050405020303" pitchFamily="18" charset="0"/>
            </a:endParaRPr>
          </a:p>
          <a:p>
            <a:r>
              <a:rPr lang="en-US" dirty="0">
                <a:solidFill>
                  <a:schemeClr val="bg1"/>
                </a:solidFill>
                <a:latin typeface="Georgia" panose="02040502050405020303" pitchFamily="18" charset="0"/>
              </a:rPr>
              <a:t>Location coordinates data of Taipei city and its administrative districts acquired by using geocoding tool </a:t>
            </a:r>
            <a:r>
              <a:rPr lang="en-US" dirty="0" err="1">
                <a:solidFill>
                  <a:schemeClr val="bg1"/>
                </a:solidFill>
                <a:latin typeface="Georgia" panose="02040502050405020303" pitchFamily="18" charset="0"/>
              </a:rPr>
              <a:t>geopy</a:t>
            </a:r>
            <a:r>
              <a:rPr lang="en-US" dirty="0">
                <a:solidFill>
                  <a:schemeClr val="bg1"/>
                </a:solidFill>
                <a:latin typeface="Georgia" panose="02040502050405020303" pitchFamily="18" charset="0"/>
              </a:rPr>
              <a:t> </a:t>
            </a:r>
          </a:p>
          <a:p>
            <a:pPr marL="0" indent="0">
              <a:buNone/>
            </a:pPr>
            <a:endParaRPr lang="en-US" dirty="0">
              <a:solidFill>
                <a:schemeClr val="bg1"/>
              </a:solidFill>
              <a:latin typeface="Georgia" panose="02040502050405020303" pitchFamily="18" charset="0"/>
            </a:endParaRPr>
          </a:p>
          <a:p>
            <a:r>
              <a:rPr lang="en-US" dirty="0">
                <a:solidFill>
                  <a:schemeClr val="bg1"/>
                </a:solidFill>
                <a:latin typeface="Georgia" panose="02040502050405020303" pitchFamily="18" charset="0"/>
              </a:rPr>
              <a:t>Nearly 900 top venues found by Foursquare API for query of top 200 venues of each Taipei district within a radius of 1000m</a:t>
            </a:r>
          </a:p>
          <a:p>
            <a:endParaRPr lang="sv-SE" dirty="0"/>
          </a:p>
        </p:txBody>
      </p:sp>
    </p:spTree>
    <p:extLst>
      <p:ext uri="{BB962C8B-B14F-4D97-AF65-F5344CB8AC3E}">
        <p14:creationId xmlns:p14="http://schemas.microsoft.com/office/powerpoint/2010/main" val="202951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57BB2-935F-4BD6-80CA-C47CF78DD612}"/>
              </a:ext>
            </a:extLst>
          </p:cNvPr>
          <p:cNvSpPr>
            <a:spLocks noGrp="1"/>
          </p:cNvSpPr>
          <p:nvPr>
            <p:ph type="title"/>
          </p:nvPr>
        </p:nvSpPr>
        <p:spPr/>
        <p:txBody>
          <a:bodyPr/>
          <a:lstStyle/>
          <a:p>
            <a:r>
              <a:rPr lang="sv-SE" dirty="0">
                <a:solidFill>
                  <a:srgbClr val="0070C0"/>
                </a:solidFill>
                <a:effectLst>
                  <a:outerShdw blurRad="50800" dist="38100" algn="l" rotWithShape="0">
                    <a:prstClr val="black">
                      <a:alpha val="40000"/>
                    </a:prstClr>
                  </a:outerShdw>
                </a:effectLst>
                <a:latin typeface="Georgia" panose="02040502050405020303" pitchFamily="18" charset="0"/>
              </a:rPr>
              <a:t>Data processing</a:t>
            </a:r>
          </a:p>
        </p:txBody>
      </p:sp>
      <p:sp>
        <p:nvSpPr>
          <p:cNvPr id="3" name="Content Placeholder 2">
            <a:extLst>
              <a:ext uri="{FF2B5EF4-FFF2-40B4-BE49-F238E27FC236}">
                <a16:creationId xmlns:a16="http://schemas.microsoft.com/office/drawing/2014/main" id="{679A17CA-D88F-4C34-876F-4B9A642D9127}"/>
              </a:ext>
            </a:extLst>
          </p:cNvPr>
          <p:cNvSpPr>
            <a:spLocks noGrp="1"/>
          </p:cNvSpPr>
          <p:nvPr>
            <p:ph idx="1"/>
          </p:nvPr>
        </p:nvSpPr>
        <p:spPr/>
        <p:txBody>
          <a:bodyPr/>
          <a:lstStyle/>
          <a:p>
            <a:r>
              <a:rPr lang="en-US" dirty="0">
                <a:latin typeface="Georgia" panose="02040502050405020303" pitchFamily="18" charset="0"/>
              </a:rPr>
              <a:t>Applied one-hot encoding technique to indicate the existence/non-existence of each venue category for each neighborhood</a:t>
            </a:r>
          </a:p>
          <a:p>
            <a:r>
              <a:rPr lang="sv-SE" dirty="0">
                <a:latin typeface="Georgia" panose="02040502050405020303" pitchFamily="18" charset="0"/>
              </a:rPr>
              <a:t>Calculated the mean occurence of each venue category for each neighborhood</a:t>
            </a:r>
          </a:p>
          <a:p>
            <a:r>
              <a:rPr lang="sv-SE" dirty="0">
                <a:latin typeface="Georgia" panose="02040502050405020303" pitchFamily="18" charset="0"/>
              </a:rPr>
              <a:t>Calculated the top 10 most popular venue categories for each neighborhood</a:t>
            </a:r>
          </a:p>
        </p:txBody>
      </p:sp>
    </p:spTree>
    <p:extLst>
      <p:ext uri="{BB962C8B-B14F-4D97-AF65-F5344CB8AC3E}">
        <p14:creationId xmlns:p14="http://schemas.microsoft.com/office/powerpoint/2010/main" val="2923058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953A7-B872-4B22-86CA-CDAFE92BECD8}"/>
              </a:ext>
            </a:extLst>
          </p:cNvPr>
          <p:cNvSpPr>
            <a:spLocks noGrp="1"/>
          </p:cNvSpPr>
          <p:nvPr>
            <p:ph type="title"/>
          </p:nvPr>
        </p:nvSpPr>
        <p:spPr>
          <a:xfrm>
            <a:off x="1141412" y="618518"/>
            <a:ext cx="5894387" cy="1478570"/>
          </a:xfrm>
        </p:spPr>
        <p:txBody>
          <a:bodyPr vert="horz" lIns="91440" tIns="45720" rIns="91440" bIns="45720" rtlCol="0" anchor="b">
            <a:normAutofit/>
          </a:bodyPr>
          <a:lstStyle/>
          <a:p>
            <a:r>
              <a:rPr lang="en-US" dirty="0">
                <a:solidFill>
                  <a:srgbClr val="0070C0"/>
                </a:solidFill>
                <a:effectLst>
                  <a:outerShdw blurRad="50800" dist="38100" algn="l" rotWithShape="0">
                    <a:prstClr val="black">
                      <a:alpha val="40000"/>
                    </a:prstClr>
                  </a:outerShdw>
                </a:effectLst>
                <a:latin typeface="Georgia" panose="02040502050405020303" pitchFamily="18" charset="0"/>
              </a:rPr>
              <a:t>K-means clustering</a:t>
            </a:r>
          </a:p>
        </p:txBody>
      </p:sp>
      <p:pic>
        <p:nvPicPr>
          <p:cNvPr id="5" name="Content Placeholder 4" descr="Chart, line chart&#10;&#10;Description automatically generated">
            <a:extLst>
              <a:ext uri="{FF2B5EF4-FFF2-40B4-BE49-F238E27FC236}">
                <a16:creationId xmlns:a16="http://schemas.microsoft.com/office/drawing/2014/main" id="{3D8A74D6-CD87-472B-84FF-DC552C13882E}"/>
              </a:ext>
            </a:extLst>
          </p:cNvPr>
          <p:cNvPicPr>
            <a:picLocks noGrp="1" noChangeAspect="1"/>
          </p:cNvPicPr>
          <p:nvPr>
            <p:ph idx="1"/>
          </p:nvPr>
        </p:nvPicPr>
        <p:blipFill rotWithShape="1">
          <a:blip r:embed="rId3"/>
          <a:srcRect l="1483" r="3288" b="2"/>
          <a:stretch/>
        </p:blipFill>
        <p:spPr>
          <a:xfrm>
            <a:off x="7619998" y="780235"/>
            <a:ext cx="3425199" cy="2337870"/>
          </a:xfrm>
          <a:custGeom>
            <a:avLst/>
            <a:gdLst/>
            <a:ahLst/>
            <a:cxnLst/>
            <a:rect l="l" t="t" r="r" b="b"/>
            <a:pathLst>
              <a:path w="3425199" h="2337870">
                <a:moveTo>
                  <a:pt x="166465" y="0"/>
                </a:moveTo>
                <a:lnTo>
                  <a:pt x="3425199" y="0"/>
                </a:lnTo>
                <a:lnTo>
                  <a:pt x="3425199" y="2337870"/>
                </a:lnTo>
                <a:lnTo>
                  <a:pt x="0" y="2337870"/>
                </a:lnTo>
                <a:lnTo>
                  <a:pt x="0" y="166465"/>
                </a:lnTo>
                <a:cubicBezTo>
                  <a:pt x="0" y="74529"/>
                  <a:pt x="74529" y="0"/>
                  <a:pt x="166465"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ext Placeholder 3">
            <a:extLst>
              <a:ext uri="{FF2B5EF4-FFF2-40B4-BE49-F238E27FC236}">
                <a16:creationId xmlns:a16="http://schemas.microsoft.com/office/drawing/2014/main" id="{A94BC307-09D2-4A42-88E1-C1C4A30EC76E}"/>
              </a:ext>
            </a:extLst>
          </p:cNvPr>
          <p:cNvSpPr>
            <a:spLocks noGrp="1"/>
          </p:cNvSpPr>
          <p:nvPr>
            <p:ph type="body" sz="half" idx="2"/>
          </p:nvPr>
        </p:nvSpPr>
        <p:spPr>
          <a:xfrm>
            <a:off x="1141412" y="2249487"/>
            <a:ext cx="5894388" cy="3541714"/>
          </a:xfrm>
        </p:spPr>
        <p:txBody>
          <a:bodyPr vert="horz" lIns="91440" tIns="45720" rIns="91440" bIns="45720" rtlCol="0">
            <a:normAutofit/>
          </a:bodyPr>
          <a:lstStyle/>
          <a:p>
            <a:pPr marL="285750" indent="-228600">
              <a:buFont typeface="Arial" panose="020B0604020202020204" pitchFamily="34" charset="0"/>
              <a:buChar char="•"/>
            </a:pPr>
            <a:r>
              <a:rPr lang="en-US" sz="2000" dirty="0">
                <a:solidFill>
                  <a:schemeClr val="bg1"/>
                </a:solidFill>
              </a:rPr>
              <a:t>Used unsupervised learning algorithm </a:t>
            </a:r>
            <a:r>
              <a:rPr lang="en-US" sz="2000" b="1" dirty="0">
                <a:solidFill>
                  <a:schemeClr val="bg1"/>
                </a:solidFill>
              </a:rPr>
              <a:t>K-means</a:t>
            </a:r>
            <a:r>
              <a:rPr lang="en-US" sz="2000" dirty="0">
                <a:solidFill>
                  <a:schemeClr val="bg1"/>
                </a:solidFill>
              </a:rPr>
              <a:t> to cluster the neighborhoods</a:t>
            </a:r>
          </a:p>
          <a:p>
            <a:pPr marL="285750" indent="-228600">
              <a:buFont typeface="Arial" panose="020B0604020202020204" pitchFamily="34" charset="0"/>
              <a:buChar char="•"/>
            </a:pPr>
            <a:r>
              <a:rPr lang="en-US" sz="2000" dirty="0">
                <a:solidFill>
                  <a:schemeClr val="bg1"/>
                </a:solidFill>
              </a:rPr>
              <a:t>Used two different metrics of the </a:t>
            </a:r>
            <a:r>
              <a:rPr lang="en-US" sz="2000" b="1" dirty="0">
                <a:solidFill>
                  <a:schemeClr val="bg1"/>
                </a:solidFill>
              </a:rPr>
              <a:t>Elbow method, silhouette and inertia </a:t>
            </a:r>
            <a:r>
              <a:rPr lang="en-US" sz="2000" dirty="0">
                <a:solidFill>
                  <a:schemeClr val="bg1"/>
                </a:solidFill>
              </a:rPr>
              <a:t>to find the best K value for clustering</a:t>
            </a:r>
          </a:p>
          <a:p>
            <a:pPr marL="285750" indent="-228600">
              <a:buFont typeface="Arial" panose="020B0604020202020204" pitchFamily="34" charset="0"/>
              <a:buChar char="•"/>
            </a:pPr>
            <a:r>
              <a:rPr lang="en-US" sz="2000" dirty="0">
                <a:solidFill>
                  <a:schemeClr val="bg1"/>
                </a:solidFill>
              </a:rPr>
              <a:t>Test results suggested two possible best K values, 2 and 6</a:t>
            </a:r>
          </a:p>
          <a:p>
            <a:pPr marL="285750" indent="-228600">
              <a:buFont typeface="Arial" panose="020B0604020202020204" pitchFamily="34" charset="0"/>
              <a:buChar char="•"/>
            </a:pPr>
            <a:endParaRPr lang="en-US" dirty="0"/>
          </a:p>
        </p:txBody>
      </p:sp>
      <p:pic>
        <p:nvPicPr>
          <p:cNvPr id="6" name="Picture 5" descr="Chart, line chart&#10;&#10;Description automatically generated">
            <a:extLst>
              <a:ext uri="{FF2B5EF4-FFF2-40B4-BE49-F238E27FC236}">
                <a16:creationId xmlns:a16="http://schemas.microsoft.com/office/drawing/2014/main" id="{A7C70B5B-C600-4000-BFDF-DE5E90FE4060}"/>
              </a:ext>
            </a:extLst>
          </p:cNvPr>
          <p:cNvPicPr>
            <a:picLocks noChangeAspect="1"/>
          </p:cNvPicPr>
          <p:nvPr/>
        </p:nvPicPr>
        <p:blipFill rotWithShape="1">
          <a:blip r:embed="rId4"/>
          <a:srcRect r="5140" b="5"/>
          <a:stretch/>
        </p:blipFill>
        <p:spPr>
          <a:xfrm>
            <a:off x="7619998" y="3282697"/>
            <a:ext cx="3425199" cy="2337870"/>
          </a:xfrm>
          <a:custGeom>
            <a:avLst/>
            <a:gdLst/>
            <a:ahLst/>
            <a:cxnLst/>
            <a:rect l="l" t="t" r="r" b="b"/>
            <a:pathLst>
              <a:path w="3425199" h="2337870">
                <a:moveTo>
                  <a:pt x="0" y="0"/>
                </a:moveTo>
                <a:lnTo>
                  <a:pt x="3425199" y="0"/>
                </a:lnTo>
                <a:lnTo>
                  <a:pt x="3425199" y="2171405"/>
                </a:lnTo>
                <a:cubicBezTo>
                  <a:pt x="3425199" y="2263341"/>
                  <a:pt x="3350670" y="2337870"/>
                  <a:pt x="3258734" y="2337870"/>
                </a:cubicBezTo>
                <a:lnTo>
                  <a:pt x="0" y="2337870"/>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084699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2E17E-D46B-41E0-B1A0-14413D7CB1E5}"/>
              </a:ext>
            </a:extLst>
          </p:cNvPr>
          <p:cNvSpPr>
            <a:spLocks noGrp="1"/>
          </p:cNvSpPr>
          <p:nvPr>
            <p:ph type="title"/>
          </p:nvPr>
        </p:nvSpPr>
        <p:spPr/>
        <p:txBody>
          <a:bodyPr/>
          <a:lstStyle/>
          <a:p>
            <a:r>
              <a:rPr lang="en-US" dirty="0">
                <a:solidFill>
                  <a:srgbClr val="0070C0"/>
                </a:solidFill>
                <a:effectLst>
                  <a:outerShdw blurRad="50800" dist="38100" algn="l" rotWithShape="0">
                    <a:prstClr val="black">
                      <a:alpha val="40000"/>
                    </a:prstClr>
                  </a:outerShdw>
                </a:effectLst>
                <a:latin typeface="Georgia" panose="02040502050405020303" pitchFamily="18" charset="0"/>
              </a:rPr>
              <a:t>Clustering results (1/2)</a:t>
            </a:r>
            <a:endParaRPr lang="sv-SE" dirty="0"/>
          </a:p>
        </p:txBody>
      </p:sp>
      <p:pic>
        <p:nvPicPr>
          <p:cNvPr id="5" name="Content Placeholder 4">
            <a:extLst>
              <a:ext uri="{FF2B5EF4-FFF2-40B4-BE49-F238E27FC236}">
                <a16:creationId xmlns:a16="http://schemas.microsoft.com/office/drawing/2014/main" id="{D269F3DE-CC4C-4259-92FE-CC865B61D918}"/>
              </a:ext>
            </a:extLst>
          </p:cNvPr>
          <p:cNvPicPr>
            <a:picLocks noGrp="1"/>
          </p:cNvPicPr>
          <p:nvPr>
            <p:ph idx="1"/>
          </p:nvPr>
        </p:nvPicPr>
        <p:blipFill>
          <a:blip r:embed="rId3"/>
          <a:stretch>
            <a:fillRect/>
          </a:stretch>
        </p:blipFill>
        <p:spPr>
          <a:xfrm>
            <a:off x="6267128" y="421478"/>
            <a:ext cx="4685352" cy="3302162"/>
          </a:xfrm>
          <a:prstGeom prst="rect">
            <a:avLst/>
          </a:prstGeom>
        </p:spPr>
      </p:pic>
      <p:sp>
        <p:nvSpPr>
          <p:cNvPr id="4" name="Text Placeholder 3">
            <a:extLst>
              <a:ext uri="{FF2B5EF4-FFF2-40B4-BE49-F238E27FC236}">
                <a16:creationId xmlns:a16="http://schemas.microsoft.com/office/drawing/2014/main" id="{84F80E48-227E-4BFD-8CD7-CAB158A5753C}"/>
              </a:ext>
            </a:extLst>
          </p:cNvPr>
          <p:cNvSpPr>
            <a:spLocks noGrp="1"/>
          </p:cNvSpPr>
          <p:nvPr>
            <p:ph type="body" sz="half" idx="2"/>
          </p:nvPr>
        </p:nvSpPr>
        <p:spPr>
          <a:xfrm>
            <a:off x="1146705" y="2854960"/>
            <a:ext cx="4370175" cy="3302162"/>
          </a:xfrm>
        </p:spPr>
        <p:txBody>
          <a:bodyPr>
            <a:normAutofit/>
          </a:bodyPr>
          <a:lstStyle/>
          <a:p>
            <a:pPr marL="285750" indent="-285750">
              <a:buFont typeface="Arial" panose="020B0604020202020204" pitchFamily="34" charset="0"/>
              <a:buChar char="•"/>
            </a:pPr>
            <a:r>
              <a:rPr lang="sv-SE" sz="2400" dirty="0">
                <a:solidFill>
                  <a:schemeClr val="bg1"/>
                </a:solidFill>
                <a:latin typeface="Georgia" panose="02040502050405020303" pitchFamily="18" charset="0"/>
              </a:rPr>
              <a:t>Splitting data into 2 clusters</a:t>
            </a:r>
          </a:p>
          <a:p>
            <a:pPr marL="342900" indent="-342900">
              <a:buFont typeface="Wingdings" panose="05000000000000000000" pitchFamily="2" charset="2"/>
              <a:buChar char="Ø"/>
            </a:pPr>
            <a:r>
              <a:rPr lang="en-US" sz="2000" b="1" dirty="0">
                <a:solidFill>
                  <a:schemeClr val="bg1"/>
                </a:solidFill>
                <a:latin typeface="Georgia" panose="02040502050405020303" pitchFamily="18" charset="0"/>
              </a:rPr>
              <a:t>Cluster 0</a:t>
            </a:r>
            <a:r>
              <a:rPr lang="en-US" sz="2000" dirty="0">
                <a:solidFill>
                  <a:schemeClr val="bg1"/>
                </a:solidFill>
                <a:latin typeface="Georgia" panose="02040502050405020303" pitchFamily="18" charset="0"/>
              </a:rPr>
              <a:t>: Outer Ring Multifunctional Life Social Circles (</a:t>
            </a:r>
            <a:r>
              <a:rPr lang="en-US" sz="2000" dirty="0">
                <a:solidFill>
                  <a:srgbClr val="C00000"/>
                </a:solidFill>
                <a:latin typeface="Georgia" panose="02040502050405020303" pitchFamily="18" charset="0"/>
              </a:rPr>
              <a:t>red</a:t>
            </a:r>
            <a:r>
              <a:rPr lang="en-US" sz="2000" dirty="0">
                <a:solidFill>
                  <a:schemeClr val="bg1"/>
                </a:solidFill>
                <a:latin typeface="Georgia" panose="02040502050405020303" pitchFamily="18" charset="0"/>
              </a:rPr>
              <a:t> dots in map on the right)</a:t>
            </a:r>
          </a:p>
          <a:p>
            <a:pPr marL="342900" indent="-342900">
              <a:buFont typeface="Wingdings" panose="05000000000000000000" pitchFamily="2" charset="2"/>
              <a:buChar char="Ø"/>
            </a:pPr>
            <a:r>
              <a:rPr lang="en-US" sz="2000" b="1" dirty="0">
                <a:solidFill>
                  <a:schemeClr val="bg1"/>
                </a:solidFill>
                <a:latin typeface="Georgia" panose="02040502050405020303" pitchFamily="18" charset="0"/>
              </a:rPr>
              <a:t>Cluster 1</a:t>
            </a:r>
            <a:r>
              <a:rPr lang="en-US" sz="2000" dirty="0">
                <a:solidFill>
                  <a:schemeClr val="bg1"/>
                </a:solidFill>
                <a:latin typeface="Georgia" panose="02040502050405020303" pitchFamily="18" charset="0"/>
              </a:rPr>
              <a:t>: Inner Ring Café &amp; Accommodation Areas (</a:t>
            </a:r>
            <a:r>
              <a:rPr lang="en-US" sz="2000" dirty="0">
                <a:solidFill>
                  <a:srgbClr val="7030A0"/>
                </a:solidFill>
                <a:latin typeface="Georgia" panose="02040502050405020303" pitchFamily="18" charset="0"/>
              </a:rPr>
              <a:t>purple</a:t>
            </a:r>
            <a:r>
              <a:rPr lang="en-US" sz="2000" dirty="0">
                <a:solidFill>
                  <a:schemeClr val="bg1"/>
                </a:solidFill>
                <a:latin typeface="Georgia" panose="02040502050405020303" pitchFamily="18" charset="0"/>
              </a:rPr>
              <a:t> dots in map on the right)</a:t>
            </a:r>
          </a:p>
          <a:p>
            <a:pPr marL="342900" indent="-342900">
              <a:buFont typeface="Wingdings" panose="05000000000000000000" pitchFamily="2" charset="2"/>
              <a:buChar char="Ø"/>
            </a:pPr>
            <a:endParaRPr lang="en-US" sz="2000" dirty="0">
              <a:solidFill>
                <a:schemeClr val="bg1"/>
              </a:solidFill>
              <a:latin typeface="Georgia" panose="02040502050405020303" pitchFamily="18" charset="0"/>
            </a:endParaRPr>
          </a:p>
          <a:p>
            <a:pPr marL="342900" indent="-342900">
              <a:buFont typeface="Wingdings" panose="05000000000000000000" pitchFamily="2" charset="2"/>
              <a:buChar char="Ø"/>
            </a:pPr>
            <a:endParaRPr lang="sv-SE" sz="2000" dirty="0">
              <a:solidFill>
                <a:schemeClr val="bg1"/>
              </a:solidFill>
              <a:latin typeface="Georgia" panose="02040502050405020303" pitchFamily="18" charset="0"/>
            </a:endParaRPr>
          </a:p>
          <a:p>
            <a:pPr marL="285750" indent="-285750">
              <a:buFont typeface="Arial" panose="020B0604020202020204" pitchFamily="34" charset="0"/>
              <a:buChar char="•"/>
            </a:pPr>
            <a:endParaRPr lang="sv-SE" sz="2000" dirty="0">
              <a:solidFill>
                <a:schemeClr val="bg1"/>
              </a:solidFill>
              <a:latin typeface="Georgia" panose="02040502050405020303" pitchFamily="18" charset="0"/>
            </a:endParaRPr>
          </a:p>
        </p:txBody>
      </p:sp>
      <p:pic>
        <p:nvPicPr>
          <p:cNvPr id="7" name="Picture 6">
            <a:extLst>
              <a:ext uri="{FF2B5EF4-FFF2-40B4-BE49-F238E27FC236}">
                <a16:creationId xmlns:a16="http://schemas.microsoft.com/office/drawing/2014/main" id="{0FB20295-4F1A-4B74-B4C9-7E8DD881C2E1}"/>
              </a:ext>
            </a:extLst>
          </p:cNvPr>
          <p:cNvPicPr/>
          <p:nvPr/>
        </p:nvPicPr>
        <p:blipFill>
          <a:blip r:embed="rId4"/>
          <a:stretch>
            <a:fillRect/>
          </a:stretch>
        </p:blipFill>
        <p:spPr>
          <a:xfrm>
            <a:off x="6267128" y="3863658"/>
            <a:ext cx="4685352" cy="2696210"/>
          </a:xfrm>
          <a:prstGeom prst="rect">
            <a:avLst/>
          </a:prstGeom>
        </p:spPr>
      </p:pic>
    </p:spTree>
    <p:extLst>
      <p:ext uri="{BB962C8B-B14F-4D97-AF65-F5344CB8AC3E}">
        <p14:creationId xmlns:p14="http://schemas.microsoft.com/office/powerpoint/2010/main" val="626786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2E17E-D46B-41E0-B1A0-14413D7CB1E5}"/>
              </a:ext>
            </a:extLst>
          </p:cNvPr>
          <p:cNvSpPr>
            <a:spLocks noGrp="1"/>
          </p:cNvSpPr>
          <p:nvPr>
            <p:ph type="title"/>
          </p:nvPr>
        </p:nvSpPr>
        <p:spPr/>
        <p:txBody>
          <a:bodyPr/>
          <a:lstStyle/>
          <a:p>
            <a:r>
              <a:rPr lang="en-US">
                <a:solidFill>
                  <a:srgbClr val="0070C0"/>
                </a:solidFill>
                <a:effectLst>
                  <a:outerShdw blurRad="50800" dist="38100" algn="l" rotWithShape="0">
                    <a:prstClr val="black">
                      <a:alpha val="40000"/>
                    </a:prstClr>
                  </a:outerShdw>
                </a:effectLst>
                <a:latin typeface="Georgia" panose="02040502050405020303" pitchFamily="18" charset="0"/>
              </a:rPr>
              <a:t>Clustering results (2/2)</a:t>
            </a:r>
            <a:endParaRPr lang="sv-SE" dirty="0"/>
          </a:p>
        </p:txBody>
      </p:sp>
      <p:sp>
        <p:nvSpPr>
          <p:cNvPr id="4" name="Text Placeholder 3">
            <a:extLst>
              <a:ext uri="{FF2B5EF4-FFF2-40B4-BE49-F238E27FC236}">
                <a16:creationId xmlns:a16="http://schemas.microsoft.com/office/drawing/2014/main" id="{84F80E48-227E-4BFD-8CD7-CAB158A5753C}"/>
              </a:ext>
            </a:extLst>
          </p:cNvPr>
          <p:cNvSpPr>
            <a:spLocks noGrp="1"/>
          </p:cNvSpPr>
          <p:nvPr>
            <p:ph type="body" sz="half" idx="2"/>
          </p:nvPr>
        </p:nvSpPr>
        <p:spPr>
          <a:xfrm>
            <a:off x="1146705" y="2249486"/>
            <a:ext cx="4420975" cy="3704274"/>
          </a:xfrm>
        </p:spPr>
        <p:txBody>
          <a:bodyPr>
            <a:normAutofit/>
          </a:bodyPr>
          <a:lstStyle/>
          <a:p>
            <a:pPr marL="285750" indent="-285750">
              <a:buFont typeface="Arial" panose="020B0604020202020204" pitchFamily="34" charset="0"/>
              <a:buChar char="•"/>
            </a:pPr>
            <a:r>
              <a:rPr lang="sv-SE" sz="2400" dirty="0">
                <a:solidFill>
                  <a:schemeClr val="bg1"/>
                </a:solidFill>
                <a:latin typeface="Georgia" panose="02040502050405020303" pitchFamily="18" charset="0"/>
              </a:rPr>
              <a:t>Splitting data into 6 clusters</a:t>
            </a:r>
          </a:p>
          <a:p>
            <a:pPr marL="342900" indent="-342900">
              <a:buFont typeface="Wingdings" panose="05000000000000000000" pitchFamily="2" charset="2"/>
              <a:buChar char="Ø"/>
            </a:pPr>
            <a:r>
              <a:rPr lang="en-US" sz="1900" dirty="0">
                <a:solidFill>
                  <a:schemeClr val="bg1"/>
                </a:solidFill>
                <a:latin typeface="Georgia" panose="02040502050405020303" pitchFamily="18" charset="0"/>
              </a:rPr>
              <a:t>Details of top venue categories revealed some common characteristics of the neighborhoods that are clustered into same clusters, however, differences among the clusters do not seem to be big enough</a:t>
            </a:r>
          </a:p>
          <a:p>
            <a:pPr marL="342900" indent="-342900">
              <a:buFont typeface="Wingdings" panose="05000000000000000000" pitchFamily="2" charset="2"/>
              <a:buChar char="Ø"/>
            </a:pPr>
            <a:r>
              <a:rPr lang="sv-SE" sz="1900" dirty="0">
                <a:solidFill>
                  <a:schemeClr val="bg1"/>
                </a:solidFill>
                <a:latin typeface="Georgia" panose="02040502050405020303" pitchFamily="18" charset="0"/>
              </a:rPr>
              <a:t>Does not seem to be a good clustering</a:t>
            </a:r>
          </a:p>
          <a:p>
            <a:pPr marL="285750" indent="-285750">
              <a:buFont typeface="Arial" panose="020B0604020202020204" pitchFamily="34" charset="0"/>
              <a:buChar char="•"/>
            </a:pPr>
            <a:endParaRPr lang="sv-SE" sz="2000" dirty="0">
              <a:solidFill>
                <a:schemeClr val="bg1"/>
              </a:solidFill>
              <a:latin typeface="Georgia" panose="02040502050405020303" pitchFamily="18" charset="0"/>
            </a:endParaRPr>
          </a:p>
        </p:txBody>
      </p:sp>
      <p:pic>
        <p:nvPicPr>
          <p:cNvPr id="7" name="Picture 6">
            <a:extLst>
              <a:ext uri="{FF2B5EF4-FFF2-40B4-BE49-F238E27FC236}">
                <a16:creationId xmlns:a16="http://schemas.microsoft.com/office/drawing/2014/main" id="{A9E67EDB-9221-4EC5-A66B-0C7AD557D8C0}"/>
              </a:ext>
            </a:extLst>
          </p:cNvPr>
          <p:cNvPicPr/>
          <p:nvPr/>
        </p:nvPicPr>
        <p:blipFill>
          <a:blip r:embed="rId3"/>
          <a:stretch>
            <a:fillRect/>
          </a:stretch>
        </p:blipFill>
        <p:spPr>
          <a:xfrm>
            <a:off x="5862320" y="0"/>
            <a:ext cx="6329679" cy="6857999"/>
          </a:xfrm>
          <a:prstGeom prst="rect">
            <a:avLst/>
          </a:prstGeom>
        </p:spPr>
      </p:pic>
    </p:spTree>
    <p:extLst>
      <p:ext uri="{BB962C8B-B14F-4D97-AF65-F5344CB8AC3E}">
        <p14:creationId xmlns:p14="http://schemas.microsoft.com/office/powerpoint/2010/main" val="264980359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15565-5DDF-42C5-BF74-53A6FF4BF3D3}"/>
              </a:ext>
            </a:extLst>
          </p:cNvPr>
          <p:cNvSpPr>
            <a:spLocks noGrp="1"/>
          </p:cNvSpPr>
          <p:nvPr>
            <p:ph type="title"/>
          </p:nvPr>
        </p:nvSpPr>
        <p:spPr>
          <a:xfrm>
            <a:off x="838200" y="233045"/>
            <a:ext cx="10515600" cy="1325563"/>
          </a:xfrm>
        </p:spPr>
        <p:txBody>
          <a:bodyPr/>
          <a:lstStyle/>
          <a:p>
            <a:r>
              <a:rPr lang="sv-SE" dirty="0">
                <a:solidFill>
                  <a:srgbClr val="FF99CC"/>
                </a:solidFill>
                <a:effectLst>
                  <a:outerShdw blurRad="50800" dist="38100" algn="l" rotWithShape="0">
                    <a:prstClr val="black">
                      <a:alpha val="40000"/>
                    </a:prstClr>
                  </a:outerShdw>
                </a:effectLst>
              </a:rPr>
              <a:t>Discussion &amp; future improvements</a:t>
            </a:r>
          </a:p>
        </p:txBody>
      </p:sp>
      <p:sp>
        <p:nvSpPr>
          <p:cNvPr id="3" name="Content Placeholder 2">
            <a:extLst>
              <a:ext uri="{FF2B5EF4-FFF2-40B4-BE49-F238E27FC236}">
                <a16:creationId xmlns:a16="http://schemas.microsoft.com/office/drawing/2014/main" id="{F684E275-8145-4384-BE0B-868D6B4B461A}"/>
              </a:ext>
            </a:extLst>
          </p:cNvPr>
          <p:cNvSpPr>
            <a:spLocks noGrp="1"/>
          </p:cNvSpPr>
          <p:nvPr>
            <p:ph idx="1"/>
          </p:nvPr>
        </p:nvSpPr>
        <p:spPr>
          <a:xfrm>
            <a:off x="1019492" y="1416368"/>
            <a:ext cx="9905999" cy="4572000"/>
          </a:xfrm>
        </p:spPr>
        <p:txBody>
          <a:bodyPr>
            <a:normAutofit fontScale="25000" lnSpcReduction="20000"/>
          </a:bodyPr>
          <a:lstStyle/>
          <a:p>
            <a:pPr>
              <a:lnSpc>
                <a:spcPct val="120000"/>
              </a:lnSpc>
            </a:pPr>
            <a:r>
              <a:rPr lang="en-US" sz="6800" dirty="0">
                <a:solidFill>
                  <a:schemeClr val="bg1"/>
                </a:solidFill>
                <a:latin typeface="Georgia" panose="02040502050405020303" pitchFamily="18" charset="0"/>
              </a:rPr>
              <a:t>Only 12 coordinates were used for query Foursquare data, which could have put some limitations on  the dataset. More coordinates can be used for future explorations. </a:t>
            </a:r>
          </a:p>
          <a:p>
            <a:pPr>
              <a:lnSpc>
                <a:spcPct val="120000"/>
              </a:lnSpc>
            </a:pPr>
            <a:r>
              <a:rPr lang="en-US" sz="6800" dirty="0">
                <a:solidFill>
                  <a:schemeClr val="bg1"/>
                </a:solidFill>
                <a:latin typeface="Georgia" panose="02040502050405020303" pitchFamily="18" charset="0"/>
              </a:rPr>
              <a:t>The elbow method gave me different best K values, based on different metrics used. The test result using silhouette is also quite low, which indicates non-existence of clear clusters in the dataset. Future studies can use different clustering algorithms to improve the clustering.</a:t>
            </a:r>
          </a:p>
          <a:p>
            <a:pPr>
              <a:lnSpc>
                <a:spcPct val="120000"/>
              </a:lnSpc>
            </a:pPr>
            <a:r>
              <a:rPr lang="en-US" sz="6800" dirty="0">
                <a:solidFill>
                  <a:schemeClr val="bg1"/>
                </a:solidFill>
                <a:latin typeface="Georgia" panose="02040502050405020303" pitchFamily="18" charset="0"/>
              </a:rPr>
              <a:t>Two attempts of clustering with potential best K values of 2 and 6 were made. By analyzing the clustering results, I came to the conclusion that splitting the neighborhoods into 2 clusters is a better clustering. </a:t>
            </a:r>
          </a:p>
          <a:p>
            <a:pPr>
              <a:lnSpc>
                <a:spcPct val="120000"/>
              </a:lnSpc>
            </a:pPr>
            <a:r>
              <a:rPr lang="en-US" sz="6800" dirty="0">
                <a:solidFill>
                  <a:schemeClr val="bg1"/>
                </a:solidFill>
                <a:latin typeface="Georgia" panose="02040502050405020303" pitchFamily="18" charset="0"/>
              </a:rPr>
              <a:t>This study lies on the dependency on Foursquare data, which is updated on daily basis, and this has caused the clustering results were changing from time to time, especially when the top venue categories of each neighborhood turned out to essentially quite similar. </a:t>
            </a:r>
          </a:p>
          <a:p>
            <a:pPr>
              <a:lnSpc>
                <a:spcPct val="120000"/>
              </a:lnSpc>
            </a:pPr>
            <a:r>
              <a:rPr lang="en-US" sz="6800" dirty="0">
                <a:solidFill>
                  <a:schemeClr val="bg1"/>
                </a:solidFill>
                <a:latin typeface="Georgia" panose="02040502050405020303" pitchFamily="18" charset="0"/>
              </a:rPr>
              <a:t>Different and more data from Foursquare can be used to improve the dataset so that the dissimilarities among the neighborhoods are better identified. Foursquare’s explore endpoint was used to get the current data, which is dominated by “food” venues at subcategory level. Potential improvements can be done by acquiring number of Foursquare’s 10 main venue categories in each neighborhood or using trending endpoint to get the most popular venues at certain time periods. </a:t>
            </a:r>
          </a:p>
          <a:p>
            <a:endParaRPr lang="sv-SE" dirty="0"/>
          </a:p>
        </p:txBody>
      </p:sp>
    </p:spTree>
    <p:extLst>
      <p:ext uri="{BB962C8B-B14F-4D97-AF65-F5344CB8AC3E}">
        <p14:creationId xmlns:p14="http://schemas.microsoft.com/office/powerpoint/2010/main" val="1895864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FilmGrain/>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15565-5DDF-42C5-BF74-53A6FF4BF3D3}"/>
              </a:ext>
            </a:extLst>
          </p:cNvPr>
          <p:cNvSpPr>
            <a:spLocks noGrp="1"/>
          </p:cNvSpPr>
          <p:nvPr>
            <p:ph type="title"/>
          </p:nvPr>
        </p:nvSpPr>
        <p:spPr/>
        <p:txBody>
          <a:bodyPr>
            <a:normAutofit/>
          </a:bodyPr>
          <a:lstStyle/>
          <a:p>
            <a:r>
              <a:rPr lang="sv-SE" dirty="0">
                <a:solidFill>
                  <a:schemeClr val="accent6">
                    <a:lumMod val="75000"/>
                  </a:schemeClr>
                </a:solidFill>
                <a:effectLst>
                  <a:outerShdw blurRad="50800" dist="38100" algn="l" rotWithShape="0">
                    <a:prstClr val="black">
                      <a:alpha val="40000"/>
                    </a:prstClr>
                  </a:outerShdw>
                </a:effectLst>
                <a:latin typeface="Georgia" panose="02040502050405020303" pitchFamily="18" charset="0"/>
              </a:rPr>
              <a:t>Conclusions</a:t>
            </a:r>
          </a:p>
        </p:txBody>
      </p:sp>
      <p:sp>
        <p:nvSpPr>
          <p:cNvPr id="3" name="Content Placeholder 2">
            <a:extLst>
              <a:ext uri="{FF2B5EF4-FFF2-40B4-BE49-F238E27FC236}">
                <a16:creationId xmlns:a16="http://schemas.microsoft.com/office/drawing/2014/main" id="{F684E275-8145-4384-BE0B-868D6B4B461A}"/>
              </a:ext>
            </a:extLst>
          </p:cNvPr>
          <p:cNvSpPr>
            <a:spLocks noGrp="1"/>
          </p:cNvSpPr>
          <p:nvPr>
            <p:ph idx="1"/>
          </p:nvPr>
        </p:nvSpPr>
        <p:spPr>
          <a:xfrm>
            <a:off x="1141412" y="1818640"/>
            <a:ext cx="9905999" cy="4572000"/>
          </a:xfrm>
        </p:spPr>
        <p:txBody>
          <a:bodyPr>
            <a:normAutofit/>
          </a:bodyPr>
          <a:lstStyle/>
          <a:p>
            <a:r>
              <a:rPr lang="en-US" sz="2000" dirty="0">
                <a:solidFill>
                  <a:schemeClr val="bg1"/>
                </a:solidFill>
                <a:latin typeface="Georgia" panose="02040502050405020303" pitchFamily="18" charset="0"/>
              </a:rPr>
              <a:t>Activity density differs among Taipei’s 12 neighborhoods, as the number of top venues within the defined same radius for each neighborhood show clear differences, while the lifestyles and local environment do not show significant differences among the neighborhoods. </a:t>
            </a:r>
          </a:p>
          <a:p>
            <a:r>
              <a:rPr lang="en-US" sz="2000" dirty="0">
                <a:solidFill>
                  <a:schemeClr val="bg1"/>
                </a:solidFill>
                <a:latin typeface="Georgia" panose="02040502050405020303" pitchFamily="18" charset="0"/>
              </a:rPr>
              <a:t>The neighborhoods can be roughly split into 2 clusters, namely the “Outer Ring Multifunctional Life Social Circles” where large number of various life, accommodation, and social venues are available, as well as the “Inner Ring Café &amp; Accommodation Areas” where convenience stores, hotels and cafés are most popular. </a:t>
            </a:r>
          </a:p>
          <a:p>
            <a:r>
              <a:rPr lang="en-US" sz="2000" dirty="0">
                <a:solidFill>
                  <a:schemeClr val="bg1"/>
                </a:solidFill>
                <a:latin typeface="Georgia" panose="02040502050405020303" pitchFamily="18" charset="0"/>
              </a:rPr>
              <a:t>For visitors new to Taipei city, wherever they choose to stay in the city, they will be able to have an all-around experience of Taipei in a slightly different way. </a:t>
            </a:r>
            <a:endParaRPr lang="sv-SE" sz="2000" dirty="0">
              <a:solidFill>
                <a:schemeClr val="bg1"/>
              </a:solidFill>
              <a:latin typeface="Georgia" panose="02040502050405020303" pitchFamily="18" charset="0"/>
            </a:endParaRPr>
          </a:p>
        </p:txBody>
      </p:sp>
    </p:spTree>
    <p:extLst>
      <p:ext uri="{BB962C8B-B14F-4D97-AF65-F5344CB8AC3E}">
        <p14:creationId xmlns:p14="http://schemas.microsoft.com/office/powerpoint/2010/main" val="279594296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Wisp</Template>
  <TotalTime>65</TotalTime>
  <Words>738</Words>
  <Application>Microsoft Office PowerPoint</Application>
  <PresentationFormat>Widescreen</PresentationFormat>
  <Paragraphs>41</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Corbel</vt:lpstr>
      <vt:lpstr>Georgia</vt:lpstr>
      <vt:lpstr>Wingdings</vt:lpstr>
      <vt:lpstr>Depth</vt:lpstr>
      <vt:lpstr>PowerPoint Presentation</vt:lpstr>
      <vt:lpstr>Background/Business problem</vt:lpstr>
      <vt:lpstr>Data sources</vt:lpstr>
      <vt:lpstr>Data processing</vt:lpstr>
      <vt:lpstr>K-means clustering</vt:lpstr>
      <vt:lpstr>Clustering results (1/2)</vt:lpstr>
      <vt:lpstr>Clustering results (2/2)</vt:lpstr>
      <vt:lpstr>Discussion &amp; future improvements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of Taipei neighborhoods for new visitors</dc:title>
  <dc:creator>Yan Jia</dc:creator>
  <cp:lastModifiedBy>Yan Jia</cp:lastModifiedBy>
  <cp:revision>11</cp:revision>
  <dcterms:created xsi:type="dcterms:W3CDTF">2021-02-13T07:03:23Z</dcterms:created>
  <dcterms:modified xsi:type="dcterms:W3CDTF">2021-02-13T08:09:15Z</dcterms:modified>
</cp:coreProperties>
</file>